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75" r:id="rId4"/>
    <p:sldId id="276" r:id="rId5"/>
    <p:sldId id="271" r:id="rId6"/>
    <p:sldId id="277" r:id="rId7"/>
    <p:sldId id="272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7" r:id="rId27"/>
    <p:sldId id="296" r:id="rId28"/>
    <p:sldId id="298" r:id="rId29"/>
    <p:sldId id="299" r:id="rId30"/>
    <p:sldId id="300" r:id="rId31"/>
    <p:sldId id="303" r:id="rId32"/>
    <p:sldId id="301" r:id="rId33"/>
    <p:sldId id="302" r:id="rId34"/>
    <p:sldId id="304" r:id="rId35"/>
    <p:sldId id="305" r:id="rId36"/>
    <p:sldId id="306" r:id="rId37"/>
    <p:sldId id="307" r:id="rId38"/>
    <p:sldId id="30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2332"/>
    <a:srgbClr val="14202B"/>
    <a:srgbClr val="002B37"/>
    <a:srgbClr val="F2F2F2"/>
    <a:srgbClr val="2C192C"/>
    <a:srgbClr val="251947"/>
    <a:srgbClr val="FFFFFF"/>
    <a:srgbClr val="14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8"/>
    <p:restoredTop sz="90704"/>
  </p:normalViewPr>
  <p:slideViewPr>
    <p:cSldViewPr snapToGrid="0" snapToObjects="1">
      <p:cViewPr varScale="1">
        <p:scale>
          <a:sx n="111" d="100"/>
          <a:sy n="111" d="100"/>
        </p:scale>
        <p:origin x="1256" y="20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 snapToObjects="1">
      <p:cViewPr varScale="1">
        <p:scale>
          <a:sx n="82" d="100"/>
          <a:sy n="82" d="100"/>
        </p:scale>
        <p:origin x="333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HelveticaNeueLT Pro 57 Cn" panose="020B0506030502030204" pitchFamily="34" charset="77"/>
                <a:ea typeface="+mn-ea"/>
                <a:cs typeface="+mn-cs"/>
              </a:defRPr>
            </a:pPr>
            <a:r>
              <a:rPr lang="en-US"/>
              <a:t>Reference Image Boot (s)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HelveticaNeueLT Pro 57 Cn" panose="020B0506030502030204" pitchFamily="34" charset="77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C9-4742-9D0F-F76820A46D0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7C9-4742-9D0F-F76820A46D0B}"/>
              </c:ext>
            </c:extLst>
          </c:dPt>
          <c:cat>
            <c:strRef>
              <c:f>Sheet1!$B$2:$B$3</c:f>
              <c:strCache>
                <c:ptCount val="2"/>
                <c:pt idx="0">
                  <c:v>TCI</c:v>
                </c:pt>
                <c:pt idx="1">
                  <c:v>TCTI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76.180000000000007</c:v>
                </c:pt>
                <c:pt idx="1">
                  <c:v>36.799999999999997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C9-4742-9D0F-F76820A46D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4"/>
        <c:axId val="1202308111"/>
        <c:axId val="1202309759"/>
      </c:barChart>
      <c:catAx>
        <c:axId val="1202308111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HelveticaNeueLT Pro 57 Cn" panose="020B0506030502030204" pitchFamily="34" charset="77"/>
                <a:ea typeface="+mn-ea"/>
                <a:cs typeface="+mn-cs"/>
              </a:defRPr>
            </a:pPr>
            <a:endParaRPr lang="en-US"/>
          </a:p>
        </c:txPr>
        <c:crossAx val="1202309759"/>
        <c:crosses val="autoZero"/>
        <c:auto val="1"/>
        <c:lblAlgn val="ctr"/>
        <c:lblOffset val="100"/>
        <c:noMultiLvlLbl val="0"/>
      </c:catAx>
      <c:valAx>
        <c:axId val="12023097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HelveticaNeueLT Pro 57 Cn" panose="020B0506030502030204" pitchFamily="34" charset="77"/>
                <a:ea typeface="+mn-ea"/>
                <a:cs typeface="+mn-cs"/>
              </a:defRPr>
            </a:pPr>
            <a:endParaRPr lang="en-US"/>
          </a:p>
        </c:txPr>
        <c:crossAx val="12023081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="0" i="0">
          <a:solidFill>
            <a:schemeClr val="bg1"/>
          </a:solidFill>
          <a:latin typeface="HelveticaNeueLT Pro 57 Cn" panose="020B0506030502030204" pitchFamily="34" charset="77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HelveticaNeueLT Pro 57 Cn" panose="020B0506030502030204" pitchFamily="34" charset="77"/>
                <a:ea typeface="+mn-ea"/>
                <a:cs typeface="+mn-cs"/>
              </a:defRPr>
            </a:pPr>
            <a:r>
              <a:rPr lang="en-US" dirty="0"/>
              <a:t>Joy Sparked 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HelveticaNeueLT Pro 57 Cn" panose="020B0506030502030204" pitchFamily="34" charset="77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01-144A-8AB4-0B8A1CC8E188}"/>
              </c:ext>
            </c:extLst>
          </c:dPt>
          <c:cat>
            <c:strRef>
              <c:f>Sheet2!$B$3:$B$4</c:f>
              <c:strCache>
                <c:ptCount val="2"/>
                <c:pt idx="0">
                  <c:v>TCI</c:v>
                </c:pt>
                <c:pt idx="1">
                  <c:v>TCTI</c:v>
                </c:pt>
              </c:strCache>
            </c:strRef>
          </c:cat>
          <c:val>
            <c:numRef>
              <c:f>Sheet2!$C$3:$C$4</c:f>
              <c:numCache>
                <c:formatCode>General</c:formatCode>
                <c:ptCount val="2"/>
                <c:pt idx="0">
                  <c:v>48</c:v>
                </c:pt>
                <c:pt idx="1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01-144A-8AB4-0B8A1CC8E1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axId val="1323393759"/>
        <c:axId val="1323395839"/>
      </c:barChart>
      <c:catAx>
        <c:axId val="13233937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HelveticaNeueLT Pro 57 Cn" panose="020B0506030502030204" pitchFamily="34" charset="77"/>
                <a:ea typeface="+mn-ea"/>
                <a:cs typeface="+mn-cs"/>
              </a:defRPr>
            </a:pPr>
            <a:endParaRPr lang="en-US"/>
          </a:p>
        </c:txPr>
        <c:crossAx val="1323395839"/>
        <c:crosses val="autoZero"/>
        <c:auto val="1"/>
        <c:lblAlgn val="ctr"/>
        <c:lblOffset val="100"/>
        <c:noMultiLvlLbl val="0"/>
      </c:catAx>
      <c:valAx>
        <c:axId val="13233958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HelveticaNeueLT Pro 57 Cn" panose="020B0506030502030204" pitchFamily="34" charset="77"/>
                <a:ea typeface="+mn-ea"/>
                <a:cs typeface="+mn-cs"/>
              </a:defRPr>
            </a:pPr>
            <a:endParaRPr lang="en-US"/>
          </a:p>
        </c:txPr>
        <c:crossAx val="1323393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="0" i="0">
          <a:solidFill>
            <a:schemeClr val="bg1"/>
          </a:solidFill>
          <a:latin typeface="HelveticaNeueLT Pro 57 Cn" panose="020B0506030502030204" pitchFamily="34" charset="77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0C079-A51A-444B-878D-84C733C096AD}" type="datetimeFigureOut">
              <a:rPr lang="en-US" smtClean="0"/>
              <a:t>5/22/21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60768-6630-D748-9FD2-657EB168C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60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2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54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10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38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25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21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3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2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97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13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84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5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75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7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36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63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51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30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82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829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06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47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028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73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102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851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3350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560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83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487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5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6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35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21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73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40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0768-6630-D748-9FD2-657EB168CC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37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F437-6EAC-AC44-8841-3200201CBFAC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8B007-784B-7F49-9EF5-1C06AD1FA5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F437-6EAC-AC44-8841-3200201CBFAC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8B007-784B-7F49-9EF5-1C06AD1FA5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F437-6EAC-AC44-8841-3200201CBFAC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8B007-784B-7F49-9EF5-1C06AD1FA5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1883"/>
          </a:xfrm>
        </p:spPr>
        <p:txBody>
          <a:bodyPr anchor="b"/>
          <a:lstStyle>
            <a:lvl1pPr algn="l">
              <a:defRPr b="0" i="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1808"/>
            <a:ext cx="10515600" cy="4665155"/>
          </a:xfrm>
        </p:spPr>
        <p:txBody>
          <a:bodyPr/>
          <a:lstStyle>
            <a:lvl1pPr>
              <a:defRPr b="0" i="0">
                <a:latin typeface="HelveticaNeueLT Pro 57 Cn" charset="0"/>
                <a:ea typeface="HelveticaNeueLT Pro 57 Cn" charset="0"/>
                <a:cs typeface="HelveticaNeueLT Pro 57 Cn" charset="0"/>
              </a:defRPr>
            </a:lvl1pPr>
            <a:lvl2pPr>
              <a:defRPr b="0" i="0">
                <a:latin typeface="HelveticaNeueLT Pro 57 Cn" charset="0"/>
                <a:ea typeface="HelveticaNeueLT Pro 57 Cn" charset="0"/>
                <a:cs typeface="HelveticaNeueLT Pro 57 Cn" charset="0"/>
              </a:defRPr>
            </a:lvl2pPr>
            <a:lvl3pPr>
              <a:defRPr b="0" i="0">
                <a:latin typeface="HelveticaNeueLT Pro 57 Cn" charset="0"/>
                <a:ea typeface="HelveticaNeueLT Pro 57 Cn" charset="0"/>
                <a:cs typeface="HelveticaNeueLT Pro 57 Cn" charset="0"/>
              </a:defRPr>
            </a:lvl3pPr>
            <a:lvl4pPr>
              <a:defRPr b="0" i="0">
                <a:latin typeface="HelveticaNeueLT Pro 57 Cn" charset="0"/>
                <a:ea typeface="HelveticaNeueLT Pro 57 Cn" charset="0"/>
                <a:cs typeface="HelveticaNeueLT Pro 57 Cn" charset="0"/>
              </a:defRPr>
            </a:lvl4pPr>
            <a:lvl5pPr>
              <a:defRPr b="0" i="0">
                <a:latin typeface="HelveticaNeueLT Pro 57 Cn" charset="0"/>
                <a:ea typeface="HelveticaNeueLT Pro 57 Cn" charset="0"/>
                <a:cs typeface="HelveticaNeueLT Pro 57 C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F437-6EAC-AC44-8841-3200201CBFAC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8B007-784B-7F49-9EF5-1C06AD1FA5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F437-6EAC-AC44-8841-3200201CBFAC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8B007-784B-7F49-9EF5-1C06AD1FA5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F437-6EAC-AC44-8841-3200201CBFAC}" type="datetimeFigureOut">
              <a:rPr lang="en-US" smtClean="0"/>
              <a:t>5/22/21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8B007-784B-7F49-9EF5-1C06AD1FA5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F437-6EAC-AC44-8841-3200201CBFAC}" type="datetimeFigureOut">
              <a:rPr lang="en-US" smtClean="0"/>
              <a:t>5/22/21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8B007-784B-7F49-9EF5-1C06AD1FA5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F437-6EAC-AC44-8841-3200201CBFAC}" type="datetimeFigureOut">
              <a:rPr lang="en-US" smtClean="0"/>
              <a:t>5/22/21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8B007-784B-7F49-9EF5-1C06AD1FA5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F437-6EAC-AC44-8841-3200201CBFAC}" type="datetimeFigureOut">
              <a:rPr lang="en-US" smtClean="0"/>
              <a:t>5/22/21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8B007-784B-7F49-9EF5-1C06AD1FA5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F437-6EAC-AC44-8841-3200201CBFAC}" type="datetimeFigureOut">
              <a:rPr lang="en-US" smtClean="0"/>
              <a:t>5/22/21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8B007-784B-7F49-9EF5-1C06AD1FA5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F437-6EAC-AC44-8841-3200201CBFAC}" type="datetimeFigureOut">
              <a:rPr lang="en-US" smtClean="0"/>
              <a:t>5/22/21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8B007-784B-7F49-9EF5-1C06AD1FA5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8F437-6EAC-AC44-8841-3200201CBFAC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8B007-784B-7F49-9EF5-1C06AD1FA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2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4" y="920920"/>
            <a:ext cx="10895134" cy="928506"/>
          </a:xfrm>
        </p:spPr>
        <p:txBody>
          <a:bodyPr>
            <a:noAutofit/>
          </a:bodyPr>
          <a:lstStyle/>
          <a:p>
            <a:r>
              <a:rPr lang="en-US" sz="6100" dirty="0">
                <a:solidFill>
                  <a:schemeClr val="tx1">
                    <a:lumMod val="65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rPr>
              <a:t>THE JOY AND EXCITEMENT OF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9020" y="4798166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57 Cn" charset="0"/>
                <a:ea typeface="HelveticaNeueLT Pro 57 Cn" charset="0"/>
                <a:cs typeface="HelveticaNeueLT Pro 57 Cn" charset="0"/>
              </a:rPr>
              <a:t>kate temkin, !!con 2021 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3455" y="1179201"/>
            <a:ext cx="1034854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0" dirty="0">
                <a:latin typeface="HelveticaNeueLT Pro 67 MdCn" charset="0"/>
                <a:ea typeface="HelveticaNeueLT Pro 67 MdCn" charset="0"/>
                <a:cs typeface="HelveticaNeueLT Pro 67 MdCn" charset="0"/>
              </a:rPr>
              <a:t>FORBIDDEN</a:t>
            </a:r>
            <a:endParaRPr lang="en-US" sz="1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F6D777-A7F1-624D-9D47-437722CF26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247000" y="5119833"/>
            <a:ext cx="1374692" cy="15637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BB600B-77DE-EE4F-AFB4-6ABBFA2021FC}"/>
              </a:ext>
            </a:extLst>
          </p:cNvPr>
          <p:cNvSpPr/>
          <p:nvPr/>
        </p:nvSpPr>
        <p:spPr>
          <a:xfrm>
            <a:off x="1832710" y="2688378"/>
            <a:ext cx="1034854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500" dirty="0">
                <a:latin typeface="HelveticaNeueLT Pro 67 MdCn" charset="0"/>
                <a:ea typeface="HelveticaNeueLT Pro 67 MdCn" charset="0"/>
                <a:cs typeface="HelveticaNeueLT Pro 67 MdCn" charset="0"/>
              </a:rPr>
              <a:t>COMPUTING</a:t>
            </a:r>
            <a:endParaRPr lang="en-US" sz="15500" dirty="0"/>
          </a:p>
        </p:txBody>
      </p:sp>
    </p:spTree>
    <p:extLst>
      <p:ext uri="{BB962C8B-B14F-4D97-AF65-F5344CB8AC3E}">
        <p14:creationId xmlns:p14="http://schemas.microsoft.com/office/powerpoint/2010/main" val="495761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C74387-5DE1-B14D-9343-39B6BD24C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63491"/>
            <a:ext cx="10363200" cy="242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33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C74387-5DE1-B14D-9343-39B6BD24C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1" y="463491"/>
            <a:ext cx="10363198" cy="24280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6599A4-5C8C-6348-A339-4C5ACC771B8D}"/>
              </a:ext>
            </a:extLst>
          </p:cNvPr>
          <p:cNvSpPr txBox="1"/>
          <p:nvPr/>
        </p:nvSpPr>
        <p:spPr>
          <a:xfrm>
            <a:off x="914401" y="3530278"/>
            <a:ext cx="47436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xorl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%r8d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%r8d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$0x40000,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ecx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$0x100,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edx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$0x100,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esi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movq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$18446744071850834489,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callq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0xffffffff90256d10</a:t>
            </a:r>
          </a:p>
        </p:txBody>
      </p:sp>
    </p:spTree>
    <p:extLst>
      <p:ext uri="{BB962C8B-B14F-4D97-AF65-F5344CB8AC3E}">
        <p14:creationId xmlns:p14="http://schemas.microsoft.com/office/powerpoint/2010/main" val="12562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C74387-5DE1-B14D-9343-39B6BD24C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1" y="463491"/>
            <a:ext cx="10363198" cy="24280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B67C39-8964-7B42-AF52-8DCD3F891343}"/>
              </a:ext>
            </a:extLst>
          </p:cNvPr>
          <p:cNvSpPr txBox="1"/>
          <p:nvPr/>
        </p:nvSpPr>
        <p:spPr>
          <a:xfrm>
            <a:off x="914401" y="3530278"/>
            <a:ext cx="47436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xorl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%r8d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%r8d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$0x40000,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ecx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$0x100,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edx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$0x100,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esi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movq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$18446744071850834489,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callq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0xffffffff90256d10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3E6100-497C-CE47-9D8F-FFB213D7FB05}"/>
              </a:ext>
            </a:extLst>
          </p:cNvPr>
          <p:cNvSpPr txBox="1"/>
          <p:nvPr/>
        </p:nvSpPr>
        <p:spPr>
          <a:xfrm>
            <a:off x="6096000" y="3530278"/>
            <a:ext cx="48702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mov_i64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,$0x0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mov_i64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rcx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,$0x40000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mov_i64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rdx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,$0x100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mov_i64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,$0x100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mov_i64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,$0xffffffff91363a39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st_i64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$0xffffffff90256d10,env,$0x80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lookup_tb_ptr,$0x6,$1,tmp21,env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goto_ptr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tmp21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AA5B94-83F8-EF41-9EF9-0861138C5A96}"/>
              </a:ext>
            </a:extLst>
          </p:cNvPr>
          <p:cNvSpPr/>
          <p:nvPr/>
        </p:nvSpPr>
        <p:spPr>
          <a:xfrm>
            <a:off x="692727" y="3311236"/>
            <a:ext cx="4965280" cy="2244437"/>
          </a:xfrm>
          <a:prstGeom prst="rect">
            <a:avLst/>
          </a:prstGeom>
          <a:solidFill>
            <a:schemeClr val="tx1">
              <a:alpha val="4075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10DEC5-345A-BD40-849D-2BC78E11CE0F}"/>
              </a:ext>
            </a:extLst>
          </p:cNvPr>
          <p:cNvCxnSpPr/>
          <p:nvPr/>
        </p:nvCxnSpPr>
        <p:spPr>
          <a:xfrm>
            <a:off x="914401" y="3842795"/>
            <a:ext cx="8356921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CEC841-8617-F043-ABF3-569DC2101236}"/>
              </a:ext>
            </a:extLst>
          </p:cNvPr>
          <p:cNvCxnSpPr/>
          <p:nvPr/>
        </p:nvCxnSpPr>
        <p:spPr>
          <a:xfrm>
            <a:off x="1032076" y="4122518"/>
            <a:ext cx="8356921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E6E7F3-2B6D-774A-91DA-DF704483B2EC}"/>
              </a:ext>
            </a:extLst>
          </p:cNvPr>
          <p:cNvCxnSpPr/>
          <p:nvPr/>
        </p:nvCxnSpPr>
        <p:spPr>
          <a:xfrm>
            <a:off x="1184476" y="4390668"/>
            <a:ext cx="8356921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0C1B12-8781-FC45-AD09-117B7DFEA1BF}"/>
              </a:ext>
            </a:extLst>
          </p:cNvPr>
          <p:cNvCxnSpPr/>
          <p:nvPr/>
        </p:nvCxnSpPr>
        <p:spPr>
          <a:xfrm>
            <a:off x="1336876" y="4670391"/>
            <a:ext cx="8356921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D3B8E3-6E2E-5548-B72A-D2D6F269AFE8}"/>
              </a:ext>
            </a:extLst>
          </p:cNvPr>
          <p:cNvCxnSpPr/>
          <p:nvPr/>
        </p:nvCxnSpPr>
        <p:spPr>
          <a:xfrm>
            <a:off x="989639" y="4936610"/>
            <a:ext cx="8356921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971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C74387-5DE1-B14D-9343-39B6BD24C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1" y="463491"/>
            <a:ext cx="10363198" cy="2428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FA7344-F66D-0349-A34C-1A7A6AA67590}"/>
              </a:ext>
            </a:extLst>
          </p:cNvPr>
          <p:cNvSpPr txBox="1"/>
          <p:nvPr/>
        </p:nvSpPr>
        <p:spPr>
          <a:xfrm>
            <a:off x="1819322" y="3304309"/>
            <a:ext cx="41104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mov_i64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,$0x0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mov_i64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rcx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,$0x40000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mov_i64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rdx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,$0x100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mov_i64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,$0x100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mov_i64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,$0xffffffff91363a39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19092-A9F4-2240-AFAB-FD59527BF56B}"/>
              </a:ext>
            </a:extLst>
          </p:cNvPr>
          <p:cNvSpPr txBox="1"/>
          <p:nvPr/>
        </p:nvSpPr>
        <p:spPr>
          <a:xfrm>
            <a:off x="6432880" y="3304309"/>
            <a:ext cx="39837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    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xzr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x19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#0x40]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w20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wzr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#0x40000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x19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#8]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w20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#0x100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x19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#0x10]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w20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#0x100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x19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#0x30]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#-0xc5c7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movk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#0x9136,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#16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x19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#0x38]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5C65CC4-AD02-F94B-A749-A8BA2238E01A}"/>
              </a:ext>
            </a:extLst>
          </p:cNvPr>
          <p:cNvCxnSpPr>
            <a:cxnSpLocks/>
          </p:cNvCxnSpPr>
          <p:nvPr/>
        </p:nvCxnSpPr>
        <p:spPr>
          <a:xfrm>
            <a:off x="1947435" y="3621119"/>
            <a:ext cx="8356921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1CE4CBB-6269-904D-ABCB-2C77FE808508}"/>
              </a:ext>
            </a:extLst>
          </p:cNvPr>
          <p:cNvCxnSpPr>
            <a:cxnSpLocks/>
          </p:cNvCxnSpPr>
          <p:nvPr/>
        </p:nvCxnSpPr>
        <p:spPr>
          <a:xfrm>
            <a:off x="1947435" y="3900842"/>
            <a:ext cx="8356921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E7EC4F-2D91-CC4F-B0A4-40F8C410E87F}"/>
              </a:ext>
            </a:extLst>
          </p:cNvPr>
          <p:cNvCxnSpPr>
            <a:cxnSpLocks/>
          </p:cNvCxnSpPr>
          <p:nvPr/>
        </p:nvCxnSpPr>
        <p:spPr>
          <a:xfrm>
            <a:off x="1947435" y="5277356"/>
            <a:ext cx="8356921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DD29A7-4362-4C40-9FFF-715C4F4EAC83}"/>
              </a:ext>
            </a:extLst>
          </p:cNvPr>
          <p:cNvCxnSpPr>
            <a:cxnSpLocks/>
          </p:cNvCxnSpPr>
          <p:nvPr/>
        </p:nvCxnSpPr>
        <p:spPr>
          <a:xfrm>
            <a:off x="1947435" y="4753516"/>
            <a:ext cx="8356921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81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C74387-5DE1-B14D-9343-39B6BD24C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63491"/>
            <a:ext cx="10363200" cy="24280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A43542-2879-C540-9E94-7FCD0D94251D}"/>
              </a:ext>
            </a:extLst>
          </p:cNvPr>
          <p:cNvSpPr txBox="1"/>
          <p:nvPr/>
        </p:nvSpPr>
        <p:spPr>
          <a:xfrm>
            <a:off x="6419025" y="3096491"/>
            <a:ext cx="39837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    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xzr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x19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#0x40]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w20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wzr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#0x40000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x19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#8]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w20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#0x100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x19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#0x10]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w20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#0x100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x19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#0x30]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#-0xc5c7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movk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#0x9136,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#16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x19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#0x38]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F2294-1483-6C42-821F-60E42615D4F4}"/>
              </a:ext>
            </a:extLst>
          </p:cNvPr>
          <p:cNvSpPr txBox="1"/>
          <p:nvPr/>
        </p:nvSpPr>
        <p:spPr>
          <a:xfrm>
            <a:off x="914400" y="3096491"/>
            <a:ext cx="47436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xorl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%r8d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%r8d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$0x40000,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ecx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$0x100,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edx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$0x100,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esi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movq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$18446744071850834489,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345679-9C43-5E41-B5EC-40D449EF6609}"/>
              </a:ext>
            </a:extLst>
          </p:cNvPr>
          <p:cNvSpPr txBox="1">
            <a:spLocks/>
          </p:cNvSpPr>
          <p:nvPr/>
        </p:nvSpPr>
        <p:spPr>
          <a:xfrm>
            <a:off x="501739" y="5276575"/>
            <a:ext cx="9637832" cy="9162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THE MAGIC?</a:t>
            </a:r>
          </a:p>
          <a:p>
            <a:r>
              <a:rPr lang="en-US" dirty="0">
                <a:solidFill>
                  <a:schemeClr val="bg1"/>
                </a:solidFill>
              </a:rPr>
              <a:t>JUST IN TIME GENERATION!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CF3463-605E-0548-873B-529E7C431F81}"/>
              </a:ext>
            </a:extLst>
          </p:cNvPr>
          <p:cNvCxnSpPr/>
          <p:nvPr/>
        </p:nvCxnSpPr>
        <p:spPr>
          <a:xfrm>
            <a:off x="5699571" y="4128655"/>
            <a:ext cx="576539" cy="0"/>
          </a:xfrm>
          <a:prstGeom prst="straightConnector1">
            <a:avLst/>
          </a:prstGeom>
          <a:ln w="698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152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98BACA2-3D5B-0F4B-A05B-ABBA4EDB7AC0}"/>
              </a:ext>
            </a:extLst>
          </p:cNvPr>
          <p:cNvSpPr txBox="1">
            <a:spLocks/>
          </p:cNvSpPr>
          <p:nvPr/>
        </p:nvSpPr>
        <p:spPr>
          <a:xfrm>
            <a:off x="2723684" y="2553073"/>
            <a:ext cx="8955699" cy="916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pPr algn="r"/>
            <a:r>
              <a:rPr lang="en-US" b="1" dirty="0" err="1">
                <a:solidFill>
                  <a:schemeClr val="bg1"/>
                </a:solidFill>
                <a:latin typeface="HelveticaNeueLT Pro 57 Cn" panose="020B0506030502030204" pitchFamily="34" charset="77"/>
              </a:rPr>
              <a:t>OKAy</a:t>
            </a:r>
            <a:r>
              <a:rPr lang="en-US" b="1" dirty="0">
                <a:solidFill>
                  <a:schemeClr val="bg1"/>
                </a:solidFill>
                <a:latin typeface="HelveticaNeueLT Pro 57 Cn" panose="020B0506030502030204" pitchFamily="34" charset="77"/>
              </a:rPr>
              <a:t>,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63A71A-4216-1549-BE77-AC906D7A6586}"/>
              </a:ext>
            </a:extLst>
          </p:cNvPr>
          <p:cNvSpPr txBox="1">
            <a:spLocks/>
          </p:cNvSpPr>
          <p:nvPr/>
        </p:nvSpPr>
        <p:spPr>
          <a:xfrm>
            <a:off x="2003246" y="3011207"/>
            <a:ext cx="9637832" cy="916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NOW WHAT ABOUT ON MY PHONE?</a:t>
            </a:r>
          </a:p>
        </p:txBody>
      </p:sp>
    </p:spTree>
    <p:extLst>
      <p:ext uri="{BB962C8B-B14F-4D97-AF65-F5344CB8AC3E}">
        <p14:creationId xmlns:p14="http://schemas.microsoft.com/office/powerpoint/2010/main" val="988629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A43542-2879-C540-9E94-7FCD0D94251D}"/>
              </a:ext>
            </a:extLst>
          </p:cNvPr>
          <p:cNvSpPr txBox="1"/>
          <p:nvPr/>
        </p:nvSpPr>
        <p:spPr>
          <a:xfrm>
            <a:off x="6419025" y="2057397"/>
            <a:ext cx="39837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wavy" dirty="0">
                <a:solidFill>
                  <a:schemeClr val="bg1"/>
                </a:solidFill>
                <a:uFill>
                  <a:solidFill>
                    <a:schemeClr val="accent5">
                      <a:lumMod val="60000"/>
                      <a:lumOff val="40000"/>
                    </a:schemeClr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str      </a:t>
            </a:r>
            <a:r>
              <a:rPr lang="en-US" u="wavy" dirty="0" err="1">
                <a:solidFill>
                  <a:schemeClr val="bg1"/>
                </a:solidFill>
                <a:uFill>
                  <a:solidFill>
                    <a:schemeClr val="accent5">
                      <a:lumMod val="60000"/>
                      <a:lumOff val="40000"/>
                    </a:schemeClr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xzr</a:t>
            </a:r>
            <a:r>
              <a:rPr lang="en-US" u="wavy" dirty="0">
                <a:solidFill>
                  <a:schemeClr val="bg1"/>
                </a:solidFill>
                <a:uFill>
                  <a:solidFill>
                    <a:schemeClr val="accent5">
                      <a:lumMod val="60000"/>
                      <a:lumOff val="40000"/>
                    </a:schemeClr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, [x19, #0x40]</a:t>
            </a:r>
          </a:p>
          <a:p>
            <a:r>
              <a:rPr lang="en-US" u="wavy" dirty="0" err="1">
                <a:solidFill>
                  <a:schemeClr val="bg1"/>
                </a:solidFill>
                <a:uFill>
                  <a:solidFill>
                    <a:schemeClr val="accent5">
                      <a:lumMod val="60000"/>
                      <a:lumOff val="40000"/>
                    </a:schemeClr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u="wavy" dirty="0">
                <a:solidFill>
                  <a:schemeClr val="bg1"/>
                </a:solidFill>
                <a:uFill>
                  <a:solidFill>
                    <a:schemeClr val="accent5">
                      <a:lumMod val="60000"/>
                      <a:lumOff val="40000"/>
                    </a:schemeClr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     w20, </a:t>
            </a:r>
            <a:r>
              <a:rPr lang="en-US" u="wavy" dirty="0" err="1">
                <a:solidFill>
                  <a:schemeClr val="bg1"/>
                </a:solidFill>
                <a:uFill>
                  <a:solidFill>
                    <a:schemeClr val="accent5">
                      <a:lumMod val="60000"/>
                      <a:lumOff val="40000"/>
                    </a:schemeClr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wzr</a:t>
            </a:r>
            <a:r>
              <a:rPr lang="en-US" u="wavy" dirty="0">
                <a:solidFill>
                  <a:schemeClr val="bg1"/>
                </a:solidFill>
                <a:uFill>
                  <a:solidFill>
                    <a:schemeClr val="accent5">
                      <a:lumMod val="60000"/>
                      <a:lumOff val="40000"/>
                    </a:schemeClr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, #0x40000</a:t>
            </a:r>
          </a:p>
          <a:p>
            <a:r>
              <a:rPr lang="en-US" u="wavy" dirty="0">
                <a:solidFill>
                  <a:schemeClr val="bg1"/>
                </a:solidFill>
                <a:uFill>
                  <a:solidFill>
                    <a:schemeClr val="accent5">
                      <a:lumMod val="60000"/>
                      <a:lumOff val="40000"/>
                    </a:schemeClr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str      x20, [x19, #8]</a:t>
            </a:r>
          </a:p>
          <a:p>
            <a:r>
              <a:rPr lang="en-US" u="wavy" dirty="0">
                <a:solidFill>
                  <a:schemeClr val="bg1"/>
                </a:solidFill>
                <a:uFill>
                  <a:solidFill>
                    <a:schemeClr val="accent5">
                      <a:lumMod val="60000"/>
                      <a:lumOff val="40000"/>
                    </a:schemeClr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mov      w20, #0x100</a:t>
            </a:r>
          </a:p>
          <a:p>
            <a:r>
              <a:rPr lang="en-US" u="wavy" dirty="0">
                <a:solidFill>
                  <a:schemeClr val="bg1"/>
                </a:solidFill>
                <a:uFill>
                  <a:solidFill>
                    <a:schemeClr val="accent5">
                      <a:lumMod val="60000"/>
                      <a:lumOff val="40000"/>
                    </a:schemeClr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str      x20, [x19, #0x10]</a:t>
            </a:r>
          </a:p>
          <a:p>
            <a:r>
              <a:rPr lang="en-US" u="wavy" dirty="0">
                <a:solidFill>
                  <a:schemeClr val="bg1"/>
                </a:solidFill>
                <a:uFill>
                  <a:solidFill>
                    <a:schemeClr val="accent5">
                      <a:lumMod val="60000"/>
                      <a:lumOff val="40000"/>
                    </a:schemeClr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mov      w20, #0x100</a:t>
            </a:r>
          </a:p>
          <a:p>
            <a:r>
              <a:rPr lang="en-US" u="wavy" dirty="0">
                <a:solidFill>
                  <a:schemeClr val="bg1"/>
                </a:solidFill>
                <a:uFill>
                  <a:solidFill>
                    <a:schemeClr val="accent5">
                      <a:lumMod val="60000"/>
                      <a:lumOff val="40000"/>
                    </a:schemeClr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str      x20, [x19, #0x30]</a:t>
            </a:r>
          </a:p>
          <a:p>
            <a:r>
              <a:rPr lang="en-US" u="wavy" dirty="0">
                <a:solidFill>
                  <a:schemeClr val="bg1"/>
                </a:solidFill>
                <a:uFill>
                  <a:solidFill>
                    <a:schemeClr val="accent5">
                      <a:lumMod val="60000"/>
                      <a:lumOff val="40000"/>
                    </a:schemeClr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mov      x20, #-0xc5c7</a:t>
            </a:r>
          </a:p>
          <a:p>
            <a:r>
              <a:rPr lang="en-US" u="wavy" dirty="0" err="1">
                <a:solidFill>
                  <a:schemeClr val="bg1"/>
                </a:solidFill>
                <a:uFill>
                  <a:solidFill>
                    <a:schemeClr val="accent5">
                      <a:lumMod val="60000"/>
                      <a:lumOff val="40000"/>
                    </a:schemeClr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movk</a:t>
            </a:r>
            <a:r>
              <a:rPr lang="en-US" u="wavy" dirty="0">
                <a:solidFill>
                  <a:schemeClr val="bg1"/>
                </a:solidFill>
                <a:uFill>
                  <a:solidFill>
                    <a:schemeClr val="accent5">
                      <a:lumMod val="60000"/>
                      <a:lumOff val="40000"/>
                    </a:schemeClr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    x20, #0x9136, </a:t>
            </a:r>
            <a:r>
              <a:rPr lang="en-US" u="wavy" dirty="0" err="1">
                <a:solidFill>
                  <a:schemeClr val="bg1"/>
                </a:solidFill>
                <a:uFill>
                  <a:solidFill>
                    <a:schemeClr val="accent5">
                      <a:lumMod val="60000"/>
                      <a:lumOff val="40000"/>
                    </a:schemeClr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u="wavy" dirty="0">
                <a:solidFill>
                  <a:schemeClr val="bg1"/>
                </a:solidFill>
                <a:uFill>
                  <a:solidFill>
                    <a:schemeClr val="accent5">
                      <a:lumMod val="60000"/>
                      <a:lumOff val="40000"/>
                    </a:schemeClr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#16</a:t>
            </a:r>
          </a:p>
          <a:p>
            <a:r>
              <a:rPr lang="en-US" u="wavy" dirty="0">
                <a:solidFill>
                  <a:schemeClr val="bg1"/>
                </a:solidFill>
                <a:uFill>
                  <a:solidFill>
                    <a:schemeClr val="accent5">
                      <a:lumMod val="60000"/>
                      <a:lumOff val="40000"/>
                    </a:schemeClr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str      x20, [x19, #0x38]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F2294-1483-6C42-821F-60E42615D4F4}"/>
              </a:ext>
            </a:extLst>
          </p:cNvPr>
          <p:cNvSpPr txBox="1"/>
          <p:nvPr/>
        </p:nvSpPr>
        <p:spPr>
          <a:xfrm>
            <a:off x="914400" y="2251364"/>
            <a:ext cx="47436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xorl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%r8d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%r8d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$0x40000,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ecx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$0x100,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edx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$0x100,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esi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movq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$18446744071850834489,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345679-9C43-5E41-B5EC-40D449EF6609}"/>
              </a:ext>
            </a:extLst>
          </p:cNvPr>
          <p:cNvSpPr txBox="1">
            <a:spLocks/>
          </p:cNvSpPr>
          <p:nvPr/>
        </p:nvSpPr>
        <p:spPr>
          <a:xfrm>
            <a:off x="318654" y="242906"/>
            <a:ext cx="11554691" cy="1316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HelveticaNeueLT Pro 57 Cn" panose="020B0506030502030204" pitchFamily="34" charset="77"/>
              </a:rPr>
              <a:t>UNFORTUNATELY, </a:t>
            </a:r>
          </a:p>
          <a:p>
            <a:r>
              <a:rPr lang="en-US" sz="3600" dirty="0">
                <a:solidFill>
                  <a:schemeClr val="bg1"/>
                </a:solidFill>
              </a:rPr>
              <a:t>APPLE REQUIRES ALL CODE TO BE 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SIGNED BY THE DEVELOPER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CF3463-605E-0548-873B-529E7C431F81}"/>
              </a:ext>
            </a:extLst>
          </p:cNvPr>
          <p:cNvCxnSpPr/>
          <p:nvPr/>
        </p:nvCxnSpPr>
        <p:spPr>
          <a:xfrm>
            <a:off x="5699571" y="3283528"/>
            <a:ext cx="576539" cy="0"/>
          </a:xfrm>
          <a:prstGeom prst="straightConnector1">
            <a:avLst/>
          </a:prstGeom>
          <a:ln w="69850">
            <a:solidFill>
              <a:schemeClr val="bg1">
                <a:alpha val="37221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C29FB62-45E3-CE43-9159-D7581B61A5BC}"/>
              </a:ext>
            </a:extLst>
          </p:cNvPr>
          <p:cNvSpPr/>
          <p:nvPr/>
        </p:nvSpPr>
        <p:spPr>
          <a:xfrm>
            <a:off x="845128" y="2078182"/>
            <a:ext cx="4840588" cy="1953491"/>
          </a:xfrm>
          <a:prstGeom prst="rect">
            <a:avLst/>
          </a:prstGeom>
          <a:noFill/>
          <a:ln w="15875">
            <a:solidFill>
              <a:schemeClr val="bg1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F3F3A2-D08B-074D-9FA0-281DE0411AC1}"/>
              </a:ext>
            </a:extLst>
          </p:cNvPr>
          <p:cNvSpPr txBox="1"/>
          <p:nvPr/>
        </p:nvSpPr>
        <p:spPr>
          <a:xfrm>
            <a:off x="3591682" y="5333130"/>
            <a:ext cx="8170827" cy="830997"/>
          </a:xfrm>
          <a:prstGeom prst="rect">
            <a:avLst/>
          </a:prstGeom>
          <a:solidFill>
            <a:srgbClr val="C00000">
              <a:alpha val="80000"/>
            </a:srgbClr>
          </a:solidFill>
          <a:ln w="38100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jit.psuedocode:0: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woahthere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 that’s not signed!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can’t let you run this! JIT is ~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forbidden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~!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CA0E79-4D34-5F43-AF8A-87D0D4340A49}"/>
              </a:ext>
            </a:extLst>
          </p:cNvPr>
          <p:cNvCxnSpPr>
            <a:cxnSpLocks/>
          </p:cNvCxnSpPr>
          <p:nvPr/>
        </p:nvCxnSpPr>
        <p:spPr>
          <a:xfrm flipV="1">
            <a:off x="6871855" y="4919719"/>
            <a:ext cx="332510" cy="289590"/>
          </a:xfrm>
          <a:prstGeom prst="straightConnector1">
            <a:avLst/>
          </a:prstGeom>
          <a:ln w="698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729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C74387-5DE1-B14D-9343-39B6BD24C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1" y="463491"/>
            <a:ext cx="10363198" cy="24280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3F2294-1483-6C42-821F-60E42615D4F4}"/>
              </a:ext>
            </a:extLst>
          </p:cNvPr>
          <p:cNvSpPr txBox="1"/>
          <p:nvPr/>
        </p:nvSpPr>
        <p:spPr>
          <a:xfrm>
            <a:off x="5846619" y="3429000"/>
            <a:ext cx="47436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xorl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%r8d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%r8d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$0x40000,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ecx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$0x100,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edx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$0x100,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esi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movq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$18446744071850834489,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9D40F6-74D7-414B-A4FD-9A9E7EF4D2E9}"/>
              </a:ext>
            </a:extLst>
          </p:cNvPr>
          <p:cNvSpPr txBox="1">
            <a:spLocks/>
          </p:cNvSpPr>
          <p:nvPr/>
        </p:nvSpPr>
        <p:spPr>
          <a:xfrm>
            <a:off x="437683" y="5037750"/>
            <a:ext cx="9637832" cy="13567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ONE OPTION:</a:t>
            </a:r>
          </a:p>
          <a:p>
            <a:r>
              <a:rPr lang="en-US" sz="3600" dirty="0">
                <a:solidFill>
                  <a:schemeClr val="bg1"/>
                </a:solidFill>
              </a:rPr>
              <a:t>RUNNING A </a:t>
            </a:r>
            <a:r>
              <a:rPr lang="en-US" sz="3600" b="1" dirty="0">
                <a:solidFill>
                  <a:schemeClr val="bg1"/>
                </a:solidFill>
              </a:rPr>
              <a:t>VM</a:t>
            </a:r>
            <a:r>
              <a:rPr lang="en-US" sz="3600" dirty="0">
                <a:solidFill>
                  <a:schemeClr val="bg1"/>
                </a:solidFill>
              </a:rPr>
              <a:t> on a </a:t>
            </a:r>
            <a:r>
              <a:rPr lang="en-US" sz="3600" b="1" dirty="0">
                <a:solidFill>
                  <a:schemeClr val="bg1"/>
                </a:solidFill>
              </a:rPr>
              <a:t>VM</a:t>
            </a:r>
          </a:p>
        </p:txBody>
      </p:sp>
    </p:spTree>
    <p:extLst>
      <p:ext uri="{BB962C8B-B14F-4D97-AF65-F5344CB8AC3E}">
        <p14:creationId xmlns:p14="http://schemas.microsoft.com/office/powerpoint/2010/main" val="3263559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830EFD-F88E-3041-8966-BD00BF554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61" y="-110835"/>
            <a:ext cx="7596077" cy="706052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EB9EB72-0A13-344A-9D9B-0CCD3644212F}"/>
              </a:ext>
            </a:extLst>
          </p:cNvPr>
          <p:cNvSpPr txBox="1">
            <a:spLocks/>
          </p:cNvSpPr>
          <p:nvPr/>
        </p:nvSpPr>
        <p:spPr>
          <a:xfrm>
            <a:off x="2371594" y="-1155231"/>
            <a:ext cx="9637832" cy="34135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pPr algn="r"/>
            <a:r>
              <a:rPr lang="en-US" sz="6000" dirty="0">
                <a:solidFill>
                  <a:schemeClr val="tx1">
                    <a:lumMod val="85000"/>
                  </a:schemeClr>
                </a:solidFill>
                <a:latin typeface="HelveticaNeueLT Pro 57 Cn" panose="020B0506030502030204" pitchFamily="34" charset="77"/>
              </a:rPr>
              <a:t>The issue</a:t>
            </a:r>
            <a:r>
              <a:rPr lang="en-US" sz="6000" dirty="0">
                <a:solidFill>
                  <a:schemeClr val="tx1"/>
                </a:solidFill>
                <a:latin typeface="HelveticaNeueLT Pro 57 Cn" panose="020B0506030502030204" pitchFamily="34" charset="77"/>
              </a:rPr>
              <a:t>?</a:t>
            </a:r>
          </a:p>
          <a:p>
            <a:pPr algn="r"/>
            <a:r>
              <a:rPr lang="en-US" sz="6000" dirty="0">
                <a:solidFill>
                  <a:schemeClr val="tx1"/>
                </a:solidFill>
              </a:rPr>
              <a:t>TCI is </a:t>
            </a:r>
            <a:r>
              <a:rPr lang="en-US" sz="6000" b="1" dirty="0">
                <a:solidFill>
                  <a:schemeClr val="tx1"/>
                </a:solidFill>
              </a:rPr>
              <a:t>SLOW</a:t>
            </a:r>
          </a:p>
        </p:txBody>
      </p:sp>
    </p:spTree>
    <p:extLst>
      <p:ext uri="{BB962C8B-B14F-4D97-AF65-F5344CB8AC3E}">
        <p14:creationId xmlns:p14="http://schemas.microsoft.com/office/powerpoint/2010/main" val="435499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ci_slow_reactos.mp4" descr="tci_slow_reactos.mp4">
            <a:hlinkClick r:id="" action="ppaction://media"/>
            <a:extLst>
              <a:ext uri="{FF2B5EF4-FFF2-40B4-BE49-F238E27FC236}">
                <a16:creationId xmlns:a16="http://schemas.microsoft.com/office/drawing/2014/main" id="{64F4AA84-1FB3-3546-AB02-573E66903D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6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0" y="365125"/>
            <a:ext cx="10515600" cy="841883"/>
          </a:xfrm>
        </p:spPr>
        <p:txBody>
          <a:bodyPr/>
          <a:lstStyle/>
          <a:p>
            <a:r>
              <a:rPr lang="en-US" dirty="0"/>
              <a:t>SO, WHO aM ‘I’?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5952" y="2089235"/>
            <a:ext cx="7441864" cy="4976948"/>
          </a:xfrm>
        </p:spPr>
        <p:txBody>
          <a:bodyPr>
            <a:normAutofit/>
          </a:bodyPr>
          <a:lstStyle/>
          <a:p>
            <a:r>
              <a:rPr lang="en-US" sz="3200" dirty="0"/>
              <a:t>easily nerd-sniped </a:t>
            </a:r>
            <a:br>
              <a:rPr lang="en-US" sz="3200" dirty="0"/>
            </a:br>
            <a:r>
              <a:rPr lang="en-US" sz="3200" dirty="0"/>
              <a:t>(by problems she shouldn’t solve)</a:t>
            </a:r>
          </a:p>
          <a:p>
            <a:r>
              <a:rPr lang="en-US" sz="3200" dirty="0"/>
              <a:t>lead digital witch at Great Scott Gadgets</a:t>
            </a:r>
          </a:p>
          <a:p>
            <a:r>
              <a:rPr lang="en-US" sz="3200" dirty="0"/>
              <a:t>open-source-tool-builder</a:t>
            </a:r>
          </a:p>
          <a:p>
            <a:r>
              <a:rPr lang="en-US" sz="3200" dirty="0"/>
              <a:t>educational (reverse) engineer</a:t>
            </a:r>
          </a:p>
          <a:p>
            <a:r>
              <a:rPr lang="en-US" sz="3200" dirty="0"/>
              <a:t>one human person, within a margin of error</a:t>
            </a:r>
          </a:p>
          <a:p>
            <a:endParaRPr lang="en-US" sz="3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5D36CD-CDE5-4D48-9B4C-1ED8D2AAD381}"/>
              </a:ext>
            </a:extLst>
          </p:cNvPr>
          <p:cNvSpPr txBox="1">
            <a:spLocks/>
          </p:cNvSpPr>
          <p:nvPr/>
        </p:nvSpPr>
        <p:spPr>
          <a:xfrm>
            <a:off x="4389553" y="1415524"/>
            <a:ext cx="7441864" cy="4976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NeueLT Pro 57 Cn" charset="0"/>
                <a:ea typeface="HelveticaNeueLT Pro 57 Cn" charset="0"/>
                <a:cs typeface="HelveticaNeueLT Pro 57 C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NeueLT Pro 57 Cn" charset="0"/>
                <a:ea typeface="HelveticaNeueLT Pro 57 Cn" charset="0"/>
                <a:cs typeface="HelveticaNeueLT Pro 57 C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NeueLT Pro 57 Cn" charset="0"/>
                <a:ea typeface="HelveticaNeueLT Pro 57 Cn" charset="0"/>
                <a:cs typeface="HelveticaNeueLT Pro 57 C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NeueLT Pro 57 Cn" charset="0"/>
                <a:ea typeface="HelveticaNeueLT Pro 57 Cn" charset="0"/>
                <a:cs typeface="HelveticaNeueLT Pro 57 C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NeueLT Pro 57 Cn" charset="0"/>
                <a:ea typeface="HelveticaNeueLT Pro 57 Cn" charset="0"/>
                <a:cs typeface="HelveticaNeueLT Pro 57 C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Katherine/Kate Temkin (@ktemkin):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DC09894C-7D03-F547-A9FF-C44EA7593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8" y="1587751"/>
            <a:ext cx="3718358" cy="37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676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98BACA2-3D5B-0F4B-A05B-ABBA4EDB7AC0}"/>
              </a:ext>
            </a:extLst>
          </p:cNvPr>
          <p:cNvSpPr txBox="1">
            <a:spLocks/>
          </p:cNvSpPr>
          <p:nvPr/>
        </p:nvSpPr>
        <p:spPr>
          <a:xfrm>
            <a:off x="756340" y="2553072"/>
            <a:ext cx="8955699" cy="916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HelveticaNeueLT Pro 57 Cn" panose="020B0506030502030204" pitchFamily="34" charset="77"/>
              </a:rPr>
              <a:t>WE can’t </a:t>
            </a:r>
            <a:r>
              <a:rPr lang="en-US" b="1" dirty="0">
                <a:solidFill>
                  <a:srgbClr val="C00000"/>
                </a:solidFill>
                <a:latin typeface="HelveticaNeueLT Pro 57 Cn" panose="020B0506030502030204" pitchFamily="34" charset="77"/>
              </a:rPr>
              <a:t>RUN GENERATED CODE</a:t>
            </a:r>
            <a:r>
              <a:rPr lang="en-US" b="1" dirty="0">
                <a:solidFill>
                  <a:schemeClr val="bg1"/>
                </a:solidFill>
                <a:latin typeface="HelveticaNeueLT Pro 57 Cn" panose="020B0506030502030204" pitchFamily="34" charset="77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9FA58B-39C8-6445-B0CB-EED09DA22769}"/>
              </a:ext>
            </a:extLst>
          </p:cNvPr>
          <p:cNvSpPr txBox="1">
            <a:spLocks/>
          </p:cNvSpPr>
          <p:nvPr/>
        </p:nvSpPr>
        <p:spPr>
          <a:xfrm>
            <a:off x="756340" y="3121108"/>
            <a:ext cx="8955699" cy="916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HelveticaNeueLT Pro 57 Cn" panose="020B0506030502030204" pitchFamily="34" charset="77"/>
              </a:rPr>
              <a:t>WE can    </a:t>
            </a:r>
            <a:r>
              <a:rPr lang="en-US" b="1" dirty="0">
                <a:solidFill>
                  <a:srgbClr val="00B050"/>
                </a:solidFill>
                <a:latin typeface="HelveticaNeueLT Pro 57 Cn" panose="020B0506030502030204" pitchFamily="34" charset="77"/>
              </a:rPr>
              <a:t>RUN PRE-MADE CODE</a:t>
            </a:r>
            <a:r>
              <a:rPr lang="en-US" b="1" dirty="0">
                <a:solidFill>
                  <a:schemeClr val="bg1"/>
                </a:solidFill>
                <a:latin typeface="HelveticaNeueLT Pro 57 Cn" panose="020B0506030502030204" pitchFamily="34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1071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98BACA2-3D5B-0F4B-A05B-ABBA4EDB7AC0}"/>
              </a:ext>
            </a:extLst>
          </p:cNvPr>
          <p:cNvSpPr txBox="1">
            <a:spLocks/>
          </p:cNvSpPr>
          <p:nvPr/>
        </p:nvSpPr>
        <p:spPr>
          <a:xfrm>
            <a:off x="756340" y="2553072"/>
            <a:ext cx="8955699" cy="916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HelveticaNeueLT Pro 57 Cn" panose="020B0506030502030204" pitchFamily="34" charset="77"/>
              </a:rPr>
              <a:t>WE can’t RUN GENERATED CODE.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9FA58B-39C8-6445-B0CB-EED09DA22769}"/>
              </a:ext>
            </a:extLst>
          </p:cNvPr>
          <p:cNvSpPr txBox="1">
            <a:spLocks/>
          </p:cNvSpPr>
          <p:nvPr/>
        </p:nvSpPr>
        <p:spPr>
          <a:xfrm>
            <a:off x="756340" y="3121108"/>
            <a:ext cx="8955699" cy="916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HelveticaNeueLT Pro 57 Cn" panose="020B0506030502030204" pitchFamily="34" charset="77"/>
              </a:rPr>
              <a:t>WE can    </a:t>
            </a:r>
            <a:r>
              <a:rPr lang="en-US" b="1" dirty="0">
                <a:solidFill>
                  <a:srgbClr val="00B050"/>
                </a:solidFill>
                <a:latin typeface="HelveticaNeueLT Pro 57 Cn" panose="020B0506030502030204" pitchFamily="34" charset="77"/>
              </a:rPr>
              <a:t>RUN PRE-MADE CODE</a:t>
            </a:r>
            <a:r>
              <a:rPr lang="en-US" b="1" dirty="0">
                <a:solidFill>
                  <a:schemeClr val="bg1"/>
                </a:solidFill>
                <a:latin typeface="HelveticaNeueLT Pro 57 Cn" panose="020B0506030502030204" pitchFamily="34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5156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9FA58B-39C8-6445-B0CB-EED09DA22769}"/>
              </a:ext>
            </a:extLst>
          </p:cNvPr>
          <p:cNvSpPr txBox="1">
            <a:spLocks/>
          </p:cNvSpPr>
          <p:nvPr/>
        </p:nvSpPr>
        <p:spPr>
          <a:xfrm>
            <a:off x="756340" y="3121108"/>
            <a:ext cx="8955699" cy="916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HelveticaNeueLT Pro 57 Cn" panose="020B0506030502030204" pitchFamily="34" charset="77"/>
              </a:rPr>
              <a:t>WE can </a:t>
            </a:r>
            <a:r>
              <a:rPr lang="en-US" b="1" dirty="0">
                <a:solidFill>
                  <a:srgbClr val="00B050"/>
                </a:solidFill>
                <a:latin typeface="HelveticaNeueLT Pro 57 Cn" panose="020B0506030502030204" pitchFamily="34" charset="77"/>
              </a:rPr>
              <a:t>RUN PRE-MADE CODE</a:t>
            </a:r>
            <a:r>
              <a:rPr lang="en-US" b="1" dirty="0">
                <a:solidFill>
                  <a:schemeClr val="bg1"/>
                </a:solidFill>
                <a:latin typeface="HelveticaNeueLT Pro 57 Cn" panose="020B0506030502030204" pitchFamily="34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3375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9FA58B-39C8-6445-B0CB-EED09DA22769}"/>
              </a:ext>
            </a:extLst>
          </p:cNvPr>
          <p:cNvSpPr txBox="1">
            <a:spLocks/>
          </p:cNvSpPr>
          <p:nvPr/>
        </p:nvSpPr>
        <p:spPr>
          <a:xfrm>
            <a:off x="756340" y="3121108"/>
            <a:ext cx="8955699" cy="916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HelveticaNeueLT Pro 57 Cn" panose="020B0506030502030204" pitchFamily="34" charset="77"/>
              </a:rPr>
              <a:t>WE can RUN PRE-MADE CODE.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FA1F7C7-6A4A-AE4C-8679-BADAF77D91C5}"/>
              </a:ext>
            </a:extLst>
          </p:cNvPr>
          <p:cNvSpPr txBox="1">
            <a:spLocks/>
          </p:cNvSpPr>
          <p:nvPr/>
        </p:nvSpPr>
        <p:spPr>
          <a:xfrm>
            <a:off x="5065104" y="4037377"/>
            <a:ext cx="8955699" cy="1561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elveticaNeueLT Pro 67 MdCn" panose="020B0604020202020204" pitchFamily="34" charset="77"/>
              </a:rPr>
              <a:t>...SO, WHAT iF WE PRE-GENERATE</a:t>
            </a:r>
          </a:p>
          <a:p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HelveticaNeueLT Pro 57 Cn" panose="020B0506030502030204" pitchFamily="34" charset="77"/>
              </a:rPr>
              <a:t>ALL THE CODE 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NeueLT Pro 67 MdCn" panose="020B0604020202020204" pitchFamily="34" charset="77"/>
              </a:rPr>
              <a:t>WE MIGHT NEED</a:t>
            </a:r>
            <a:r>
              <a:rPr lang="en-US" sz="3600" dirty="0">
                <a:solidFill>
                  <a:schemeClr val="bg1"/>
                </a:solidFill>
                <a:latin typeface="HelveticaNeueLT Pro 67 MdCn" panose="020B0604020202020204" pitchFamily="34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03538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B7F75E-3F5A-CA40-AFA3-63FB6B121993}"/>
              </a:ext>
            </a:extLst>
          </p:cNvPr>
          <p:cNvSpPr txBox="1"/>
          <p:nvPr/>
        </p:nvSpPr>
        <p:spPr>
          <a:xfrm>
            <a:off x="5805054" y="4272216"/>
            <a:ext cx="47580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7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sz="7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7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0903A-A1C7-7746-9E8A-092A2D1F9805}"/>
              </a:ext>
            </a:extLst>
          </p:cNvPr>
          <p:cNvSpPr txBox="1"/>
          <p:nvPr/>
        </p:nvSpPr>
        <p:spPr>
          <a:xfrm>
            <a:off x="1130148" y="1345803"/>
            <a:ext cx="6790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mov_i64 </a:t>
            </a:r>
            <a:r>
              <a:rPr lang="en-US" sz="7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7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7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13915A-DE0E-014A-A642-E048D39A2075}"/>
              </a:ext>
            </a:extLst>
          </p:cNvPr>
          <p:cNvCxnSpPr/>
          <p:nvPr/>
        </p:nvCxnSpPr>
        <p:spPr>
          <a:xfrm>
            <a:off x="5015345" y="2951020"/>
            <a:ext cx="1579419" cy="1129147"/>
          </a:xfrm>
          <a:prstGeom prst="straightConnector1">
            <a:avLst/>
          </a:prstGeom>
          <a:ln w="1079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261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B7F75E-3F5A-CA40-AFA3-63FB6B121993}"/>
              </a:ext>
            </a:extLst>
          </p:cNvPr>
          <p:cNvSpPr txBox="1"/>
          <p:nvPr/>
        </p:nvSpPr>
        <p:spPr>
          <a:xfrm>
            <a:off x="610557" y="2731282"/>
            <a:ext cx="4839786" cy="1015663"/>
          </a:xfrm>
          <a:prstGeom prst="rect">
            <a:avLst/>
          </a:prstGeom>
          <a:solidFill>
            <a:schemeClr val="tx1">
              <a:lumMod val="95000"/>
            </a:schemeClr>
          </a:solidFill>
          <a:ln w="15875">
            <a:solidFill>
              <a:schemeClr val="bg1">
                <a:lumMod val="75000"/>
                <a:lumOff val="2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6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</a:t>
            </a:r>
            <a:r>
              <a:rPr lang="en-US" sz="6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,#400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B0419D-A76E-054D-9C86-C6159983E10B}"/>
              </a:ext>
            </a:extLst>
          </p:cNvPr>
          <p:cNvSpPr txBox="1"/>
          <p:nvPr/>
        </p:nvSpPr>
        <p:spPr>
          <a:xfrm>
            <a:off x="6061363" y="4552586"/>
            <a:ext cx="5292435" cy="1015663"/>
          </a:xfrm>
          <a:prstGeom prst="rect">
            <a:avLst/>
          </a:prstGeom>
          <a:solidFill>
            <a:schemeClr val="tx1">
              <a:lumMod val="95000"/>
            </a:schemeClr>
          </a:solidFill>
          <a:ln w="15875">
            <a:solidFill>
              <a:schemeClr val="bg1">
                <a:lumMod val="75000"/>
                <a:lumOff val="2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</a:t>
            </a:r>
            <a:r>
              <a:rPr lang="en-US" sz="6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sz="6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6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</a:t>
            </a:r>
            <a:r>
              <a:rPr lang="en-US" sz="6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6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FEEF4-88BE-724E-AD27-465B874C7B29}"/>
              </a:ext>
            </a:extLst>
          </p:cNvPr>
          <p:cNvSpPr txBox="1"/>
          <p:nvPr/>
        </p:nvSpPr>
        <p:spPr>
          <a:xfrm>
            <a:off x="3204824" y="346333"/>
            <a:ext cx="57823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mov_i64 </a:t>
            </a:r>
            <a:r>
              <a:rPr lang="en-US" sz="4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</a:t>
            </a:r>
            <a:r>
              <a:rPr lang="en-US" sz="4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,#400</a:t>
            </a:r>
          </a:p>
          <a:p>
            <a:r>
              <a:rPr lang="en-US" sz="4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add_i64 </a:t>
            </a:r>
            <a:r>
              <a:rPr lang="en-US" sz="4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sz="4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4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</a:t>
            </a:r>
            <a:r>
              <a:rPr lang="en-US" sz="4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4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4DD1E0C7-5E11-2C49-A3D3-9DD3EADDA5C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450343" y="3239114"/>
            <a:ext cx="611020" cy="1821304"/>
          </a:xfrm>
          <a:prstGeom prst="curvedConnector3">
            <a:avLst>
              <a:gd name="adj1" fmla="val 50000"/>
            </a:avLst>
          </a:prstGeom>
          <a:ln w="603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8CDDAFA-29D8-1C46-B3AA-674F5E0CCFB2}"/>
              </a:ext>
            </a:extLst>
          </p:cNvPr>
          <p:cNvSpPr/>
          <p:nvPr/>
        </p:nvSpPr>
        <p:spPr>
          <a:xfrm>
            <a:off x="6130639" y="1747609"/>
            <a:ext cx="6276109" cy="1967345"/>
          </a:xfrm>
          <a:prstGeom prst="rect">
            <a:avLst/>
          </a:prstGeom>
          <a:solidFill>
            <a:schemeClr val="tx1">
              <a:alpha val="2313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790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B7F75E-3F5A-CA40-AFA3-63FB6B121993}"/>
              </a:ext>
            </a:extLst>
          </p:cNvPr>
          <p:cNvSpPr txBox="1"/>
          <p:nvPr/>
        </p:nvSpPr>
        <p:spPr>
          <a:xfrm>
            <a:off x="6096000" y="911036"/>
            <a:ext cx="5596404" cy="2492990"/>
          </a:xfrm>
          <a:prstGeom prst="rect">
            <a:avLst/>
          </a:prstGeom>
          <a:solidFill>
            <a:schemeClr val="tx1">
              <a:lumMod val="95000"/>
            </a:schemeClr>
          </a:solidFill>
          <a:ln w="15875">
            <a:solidFill>
              <a:schemeClr val="bg1">
                <a:lumMod val="75000"/>
                <a:lumOff val="2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6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sz="6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6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</a:t>
            </a:r>
          </a:p>
          <a:p>
            <a:r>
              <a:rPr lang="en-US" sz="4800" dirty="0" err="1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4800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x27,[x28],#8</a:t>
            </a:r>
          </a:p>
          <a:p>
            <a:r>
              <a:rPr lang="en-US" sz="4800" dirty="0" err="1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sz="4800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x27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B0419D-A76E-054D-9C86-C6159983E10B}"/>
              </a:ext>
            </a:extLst>
          </p:cNvPr>
          <p:cNvSpPr txBox="1"/>
          <p:nvPr/>
        </p:nvSpPr>
        <p:spPr>
          <a:xfrm>
            <a:off x="4066182" y="4050449"/>
            <a:ext cx="7834746" cy="2492990"/>
          </a:xfrm>
          <a:prstGeom prst="rect">
            <a:avLst/>
          </a:prstGeom>
          <a:solidFill>
            <a:schemeClr val="tx1">
              <a:lumMod val="95000"/>
            </a:schemeClr>
          </a:solidFill>
          <a:ln w="15875">
            <a:solidFill>
              <a:schemeClr val="bg1">
                <a:lumMod val="75000"/>
                <a:lumOff val="2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</a:t>
            </a:r>
            <a:r>
              <a:rPr lang="en-US" sz="6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sz="6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6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</a:t>
            </a:r>
            <a:r>
              <a:rPr lang="en-US" sz="6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6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</a:t>
            </a:r>
          </a:p>
          <a:p>
            <a:r>
              <a:rPr lang="en-US" sz="4800" dirty="0" err="1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4800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x27,[x28],#8</a:t>
            </a:r>
          </a:p>
          <a:p>
            <a:r>
              <a:rPr lang="en-US" sz="4800" dirty="0" err="1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sz="4800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x27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310CF5C-74F4-D94F-A00F-B71E82BC985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5400000">
            <a:off x="8115668" y="3271914"/>
            <a:ext cx="646423" cy="910647"/>
          </a:xfrm>
          <a:prstGeom prst="curvedConnector3">
            <a:avLst>
              <a:gd name="adj1" fmla="val 50000"/>
            </a:avLst>
          </a:prstGeom>
          <a:ln w="603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917BC1-9AF2-144C-AF76-7292206FE01A}"/>
              </a:ext>
            </a:extLst>
          </p:cNvPr>
          <p:cNvSpPr txBox="1"/>
          <p:nvPr/>
        </p:nvSpPr>
        <p:spPr>
          <a:xfrm>
            <a:off x="499596" y="1130963"/>
            <a:ext cx="3567002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5875">
            <a:solidFill>
              <a:schemeClr val="bg1">
                <a:lumMod val="75000"/>
                <a:lumOff val="2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0xffaa0000</a:t>
            </a:r>
          </a:p>
          <a:p>
            <a:r>
              <a:rPr lang="en-US" sz="4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0xffab0024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60C236-07A2-F84E-AD63-93CA75E50823}"/>
              </a:ext>
            </a:extLst>
          </p:cNvPr>
          <p:cNvSpPr/>
          <p:nvPr/>
        </p:nvSpPr>
        <p:spPr>
          <a:xfrm>
            <a:off x="6096000" y="486573"/>
            <a:ext cx="21563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0xffaa0000</a:t>
            </a:r>
            <a:endParaRPr lang="en-US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051A3F-F84C-4B4F-B59A-49C385F9BF09}"/>
              </a:ext>
            </a:extLst>
          </p:cNvPr>
          <p:cNvSpPr/>
          <p:nvPr/>
        </p:nvSpPr>
        <p:spPr>
          <a:xfrm>
            <a:off x="3939640" y="3566879"/>
            <a:ext cx="21563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0xffaa0024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4EC591-29D1-2246-ACFC-7BF4A8923D3B}"/>
              </a:ext>
            </a:extLst>
          </p:cNvPr>
          <p:cNvSpPr/>
          <p:nvPr/>
        </p:nvSpPr>
        <p:spPr>
          <a:xfrm>
            <a:off x="499596" y="176856"/>
            <a:ext cx="314220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“program list” 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 gadgets</a:t>
            </a: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939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B7F75E-3F5A-CA40-AFA3-63FB6B121993}"/>
              </a:ext>
            </a:extLst>
          </p:cNvPr>
          <p:cNvSpPr txBox="1"/>
          <p:nvPr/>
        </p:nvSpPr>
        <p:spPr>
          <a:xfrm>
            <a:off x="6096000" y="911036"/>
            <a:ext cx="5596404" cy="2492990"/>
          </a:xfrm>
          <a:prstGeom prst="rect">
            <a:avLst/>
          </a:prstGeom>
          <a:solidFill>
            <a:schemeClr val="tx1">
              <a:lumMod val="95000"/>
            </a:schemeClr>
          </a:solidFill>
          <a:ln w="15875">
            <a:solidFill>
              <a:schemeClr val="bg1">
                <a:lumMod val="75000"/>
                <a:lumOff val="2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6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sz="6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6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</a:t>
            </a:r>
          </a:p>
          <a:p>
            <a:r>
              <a:rPr lang="en-US" sz="4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4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x27,[x28],#8</a:t>
            </a:r>
          </a:p>
          <a:p>
            <a:r>
              <a:rPr lang="en-US" sz="4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sz="4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x27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B0419D-A76E-054D-9C86-C6159983E10B}"/>
              </a:ext>
            </a:extLst>
          </p:cNvPr>
          <p:cNvSpPr txBox="1"/>
          <p:nvPr/>
        </p:nvSpPr>
        <p:spPr>
          <a:xfrm>
            <a:off x="4066182" y="4050449"/>
            <a:ext cx="7834746" cy="2492990"/>
          </a:xfrm>
          <a:prstGeom prst="rect">
            <a:avLst/>
          </a:prstGeom>
          <a:solidFill>
            <a:schemeClr val="tx1">
              <a:lumMod val="95000"/>
            </a:schemeClr>
          </a:solidFill>
          <a:ln w="15875">
            <a:solidFill>
              <a:schemeClr val="bg1">
                <a:lumMod val="75000"/>
                <a:lumOff val="2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</a:t>
            </a:r>
            <a:r>
              <a:rPr lang="en-US" sz="6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x0</a:t>
            </a:r>
            <a:r>
              <a:rPr lang="en-US" sz="6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6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</a:t>
            </a:r>
            <a:r>
              <a:rPr lang="en-US" sz="6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6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</a:t>
            </a:r>
          </a:p>
          <a:p>
            <a:r>
              <a:rPr lang="en-US" sz="4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4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x27,[x28],#8</a:t>
            </a:r>
          </a:p>
          <a:p>
            <a:r>
              <a:rPr lang="en-US" sz="4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sz="4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x27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310CF5C-74F4-D94F-A00F-B71E82BC985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5400000">
            <a:off x="8115668" y="3271914"/>
            <a:ext cx="646423" cy="910647"/>
          </a:xfrm>
          <a:prstGeom prst="curvedConnector3">
            <a:avLst>
              <a:gd name="adj1" fmla="val 50000"/>
            </a:avLst>
          </a:prstGeom>
          <a:ln w="603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917BC1-9AF2-144C-AF76-7292206FE01A}"/>
              </a:ext>
            </a:extLst>
          </p:cNvPr>
          <p:cNvSpPr txBox="1"/>
          <p:nvPr/>
        </p:nvSpPr>
        <p:spPr>
          <a:xfrm>
            <a:off x="499596" y="1130963"/>
            <a:ext cx="3567002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5875">
            <a:solidFill>
              <a:schemeClr val="bg1">
                <a:lumMod val="75000"/>
                <a:lumOff val="2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0xffaa0000</a:t>
            </a:r>
          </a:p>
          <a:p>
            <a:r>
              <a:rPr lang="en-US" sz="4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0xffab0024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60C236-07A2-F84E-AD63-93CA75E50823}"/>
              </a:ext>
            </a:extLst>
          </p:cNvPr>
          <p:cNvSpPr/>
          <p:nvPr/>
        </p:nvSpPr>
        <p:spPr>
          <a:xfrm>
            <a:off x="6096000" y="486573"/>
            <a:ext cx="21563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0xffaa0000</a:t>
            </a:r>
            <a:endParaRPr lang="en-US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051A3F-F84C-4B4F-B59A-49C385F9BF09}"/>
              </a:ext>
            </a:extLst>
          </p:cNvPr>
          <p:cNvSpPr/>
          <p:nvPr/>
        </p:nvSpPr>
        <p:spPr>
          <a:xfrm>
            <a:off x="3939640" y="3566879"/>
            <a:ext cx="21563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0xffaa0024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4EC591-29D1-2246-ACFC-7BF4A8923D3B}"/>
              </a:ext>
            </a:extLst>
          </p:cNvPr>
          <p:cNvSpPr/>
          <p:nvPr/>
        </p:nvSpPr>
        <p:spPr>
          <a:xfrm>
            <a:off x="499596" y="176856"/>
            <a:ext cx="314220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“program list” 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 gadgets</a:t>
            </a: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989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7D64D-A964-8E4C-A7AE-3A10AA4610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19" b="1928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31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57F7CF-01D3-2D4A-ADF6-854E90874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29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89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98BACA2-3D5B-0F4B-A05B-ABBA4EDB7AC0}"/>
              </a:ext>
            </a:extLst>
          </p:cNvPr>
          <p:cNvSpPr txBox="1">
            <a:spLocks/>
          </p:cNvSpPr>
          <p:nvPr/>
        </p:nvSpPr>
        <p:spPr>
          <a:xfrm>
            <a:off x="312992" y="2553073"/>
            <a:ext cx="5783008" cy="916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HelveticaNeueLT Pro 57 Cn" panose="020B0506030502030204" pitchFamily="34" charset="77"/>
              </a:rPr>
              <a:t>PROPOSAL: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63A71A-4216-1549-BE77-AC906D7A6586}"/>
              </a:ext>
            </a:extLst>
          </p:cNvPr>
          <p:cNvSpPr txBox="1">
            <a:spLocks/>
          </p:cNvSpPr>
          <p:nvPr/>
        </p:nvSpPr>
        <p:spPr>
          <a:xfrm>
            <a:off x="312992" y="3011207"/>
            <a:ext cx="9637832" cy="916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GOOD COMPUTING IS HUMAN-FOCUSED </a:t>
            </a:r>
          </a:p>
        </p:txBody>
      </p:sp>
    </p:spTree>
    <p:extLst>
      <p:ext uri="{BB962C8B-B14F-4D97-AF65-F5344CB8AC3E}">
        <p14:creationId xmlns:p14="http://schemas.microsoft.com/office/powerpoint/2010/main" val="1152293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C74387-5DE1-B14D-9343-39B6BD24C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1" y="463491"/>
            <a:ext cx="10363198" cy="242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13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68C06F-D332-864E-9796-06E141DF2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3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16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C74387-5DE1-B14D-9343-39B6BD24C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1" y="463491"/>
            <a:ext cx="10363198" cy="2428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963B41-1416-4649-BD6B-4F49AD58D7BF}"/>
              </a:ext>
            </a:extLst>
          </p:cNvPr>
          <p:cNvSpPr txBox="1"/>
          <p:nvPr/>
        </p:nvSpPr>
        <p:spPr>
          <a:xfrm>
            <a:off x="623455" y="3227810"/>
            <a:ext cx="385714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mov_i32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cc_op,$0x10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brcond_i64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cc_dst,$0x0,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,$L1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goto_tb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$0x0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st_i64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$0xe066,env,$0x80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exit_tb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$0x280000200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9D51DD-A2BF-C047-BBD7-6F032D06B46B}"/>
              </a:ext>
            </a:extLst>
          </p:cNvPr>
          <p:cNvSpPr/>
          <p:nvPr/>
        </p:nvSpPr>
        <p:spPr>
          <a:xfrm>
            <a:off x="5624946" y="3173501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gadget_movi_imm_i32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_arg9_arg16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gadget_st_i32_sh8_imm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_arg9_arg14_arg21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gadget_movi_imm_i64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_arg9_arg0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gadget_brcond_i64_ne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_arg8_arg9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00000002800003d0</a:t>
            </a:r>
          </a:p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gadget_br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gadget_movi_i64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_arg8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000000000000e066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gadget_st_i64_sh8_imm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_arg8_arg14_arg16</a:t>
            </a:r>
          </a:p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gadget_exit_tb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0000000280000200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7066C4-979B-694F-B5EA-DC43A146D549}"/>
              </a:ext>
            </a:extLst>
          </p:cNvPr>
          <p:cNvCxnSpPr>
            <a:cxnSpLocks/>
          </p:cNvCxnSpPr>
          <p:nvPr/>
        </p:nvCxnSpPr>
        <p:spPr>
          <a:xfrm>
            <a:off x="720435" y="4036759"/>
            <a:ext cx="9905999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6380B9-787E-3B47-819A-4F5EB696FECF}"/>
              </a:ext>
            </a:extLst>
          </p:cNvPr>
          <p:cNvCxnSpPr>
            <a:cxnSpLocks/>
          </p:cNvCxnSpPr>
          <p:nvPr/>
        </p:nvCxnSpPr>
        <p:spPr>
          <a:xfrm>
            <a:off x="720435" y="4604795"/>
            <a:ext cx="9905999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EFB9F5-0DCC-7346-8333-7E9988F691AA}"/>
              </a:ext>
            </a:extLst>
          </p:cNvPr>
          <p:cNvCxnSpPr>
            <a:cxnSpLocks/>
          </p:cNvCxnSpPr>
          <p:nvPr/>
        </p:nvCxnSpPr>
        <p:spPr>
          <a:xfrm>
            <a:off x="671946" y="5145123"/>
            <a:ext cx="9905999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3B5478-FBAF-464A-8A20-7330E3228B80}"/>
              </a:ext>
            </a:extLst>
          </p:cNvPr>
          <p:cNvCxnSpPr>
            <a:cxnSpLocks/>
          </p:cNvCxnSpPr>
          <p:nvPr/>
        </p:nvCxnSpPr>
        <p:spPr>
          <a:xfrm>
            <a:off x="671946" y="5990251"/>
            <a:ext cx="9905999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350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C74387-5DE1-B14D-9343-39B6BD24C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1" y="463491"/>
            <a:ext cx="10363198" cy="24280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9D51DD-A2BF-C047-BBD7-6F032D06B46B}"/>
              </a:ext>
            </a:extLst>
          </p:cNvPr>
          <p:cNvSpPr/>
          <p:nvPr/>
        </p:nvSpPr>
        <p:spPr>
          <a:xfrm>
            <a:off x="671946" y="3159647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gadget_movi_imm_i32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arg9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_arg16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gadget_st_i32_sh8_imm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arg9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arg14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_arg21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gadget_movi_imm_i64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arg9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_arg0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gadget_brcond_i64_ne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arg8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arg9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00000002800003d0</a:t>
            </a:r>
          </a:p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gadget_br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gadget_movi_i64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arg8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000000000000e066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gadget_st_i64_sh8_imm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arg8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arg14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_arg16</a:t>
            </a:r>
          </a:p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gadget_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exit_tb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0000000280000200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7066C4-979B-694F-B5EA-DC43A146D549}"/>
              </a:ext>
            </a:extLst>
          </p:cNvPr>
          <p:cNvCxnSpPr>
            <a:cxnSpLocks/>
          </p:cNvCxnSpPr>
          <p:nvPr/>
        </p:nvCxnSpPr>
        <p:spPr>
          <a:xfrm>
            <a:off x="720435" y="4036759"/>
            <a:ext cx="9905999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6380B9-787E-3B47-819A-4F5EB696FECF}"/>
              </a:ext>
            </a:extLst>
          </p:cNvPr>
          <p:cNvCxnSpPr>
            <a:cxnSpLocks/>
          </p:cNvCxnSpPr>
          <p:nvPr/>
        </p:nvCxnSpPr>
        <p:spPr>
          <a:xfrm>
            <a:off x="720435" y="4604795"/>
            <a:ext cx="9905999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EFB9F5-0DCC-7346-8333-7E9988F691AA}"/>
              </a:ext>
            </a:extLst>
          </p:cNvPr>
          <p:cNvCxnSpPr>
            <a:cxnSpLocks/>
          </p:cNvCxnSpPr>
          <p:nvPr/>
        </p:nvCxnSpPr>
        <p:spPr>
          <a:xfrm>
            <a:off x="671946" y="5145123"/>
            <a:ext cx="9905999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3B5478-FBAF-464A-8A20-7330E3228B80}"/>
              </a:ext>
            </a:extLst>
          </p:cNvPr>
          <p:cNvCxnSpPr>
            <a:cxnSpLocks/>
          </p:cNvCxnSpPr>
          <p:nvPr/>
        </p:nvCxnSpPr>
        <p:spPr>
          <a:xfrm>
            <a:off x="671946" y="5990251"/>
            <a:ext cx="9905999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4743F36-C270-C84E-9712-45F48D1D61B0}"/>
              </a:ext>
            </a:extLst>
          </p:cNvPr>
          <p:cNvSpPr/>
          <p:nvPr/>
        </p:nvSpPr>
        <p:spPr>
          <a:xfrm>
            <a:off x="6096000" y="317350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w9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#16</a:t>
            </a:r>
          </a:p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w9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x14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#21]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x9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#0</a:t>
            </a:r>
          </a:p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x8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w9</a:t>
            </a:r>
          </a:p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0x02800003d0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&lt;target address after relocation*&gt;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x8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=#0xe066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x8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x14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#16]</a:t>
            </a:r>
          </a:p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x0, =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0x280000200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</a:t>
            </a:r>
          </a:p>
        </p:txBody>
      </p:sp>
    </p:spTree>
    <p:extLst>
      <p:ext uri="{BB962C8B-B14F-4D97-AF65-F5344CB8AC3E}">
        <p14:creationId xmlns:p14="http://schemas.microsoft.com/office/powerpoint/2010/main" val="1947270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ci_vs_tcti.mp4" descr="tci_vs_tcti.mp4">
            <a:hlinkClick r:id="" action="ppaction://media"/>
            <a:extLst>
              <a:ext uri="{FF2B5EF4-FFF2-40B4-BE49-F238E27FC236}">
                <a16:creationId xmlns:a16="http://schemas.microsoft.com/office/drawing/2014/main" id="{87E0424F-E31D-264D-B3FB-B8C858EB1C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9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70408-2730-D342-8D3D-BB6094B6D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63"/>
          <a:stretch/>
        </p:blipFill>
        <p:spPr>
          <a:xfrm>
            <a:off x="3948545" y="69569"/>
            <a:ext cx="7068705" cy="5057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EE9A67-5BBD-5A42-A3ED-475BE0F53196}"/>
              </a:ext>
            </a:extLst>
          </p:cNvPr>
          <p:cNvSpPr txBox="1">
            <a:spLocks/>
          </p:cNvSpPr>
          <p:nvPr/>
        </p:nvSpPr>
        <p:spPr>
          <a:xfrm>
            <a:off x="397789" y="5030112"/>
            <a:ext cx="11794211" cy="15011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r>
              <a:rPr lang="en-US" sz="3200" strike="sngStrike" dirty="0">
                <a:solidFill>
                  <a:schemeClr val="tx1"/>
                </a:solidFill>
              </a:rPr>
              <a:t>STATUS: </a:t>
            </a:r>
            <a:r>
              <a:rPr lang="en-US" sz="3200" strike="sngStrike" dirty="0">
                <a:solidFill>
                  <a:srgbClr val="C00000"/>
                </a:solidFill>
              </a:rPr>
              <a:t>COMPUTATIONALLY FORBIDDEN</a:t>
            </a:r>
          </a:p>
          <a:p>
            <a:r>
              <a:rPr lang="en-US" dirty="0">
                <a:solidFill>
                  <a:schemeClr val="tx1"/>
                </a:solidFill>
              </a:rPr>
              <a:t>STATUS: </a:t>
            </a:r>
            <a:r>
              <a:rPr lang="en-US" dirty="0">
                <a:solidFill>
                  <a:srgbClr val="00B050"/>
                </a:solidFill>
              </a:rPr>
              <a:t>FORBIDDEN, STILL COMPUTING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998FE-A225-A845-AFB8-EE3EEE2B77D9}"/>
              </a:ext>
            </a:extLst>
          </p:cNvPr>
          <p:cNvSpPr txBox="1"/>
          <p:nvPr/>
        </p:nvSpPr>
        <p:spPr>
          <a:xfrm>
            <a:off x="10157013" y="4586916"/>
            <a:ext cx="1069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🤭</a:t>
            </a:r>
          </a:p>
        </p:txBody>
      </p:sp>
    </p:spTree>
    <p:extLst>
      <p:ext uri="{BB962C8B-B14F-4D97-AF65-F5344CB8AC3E}">
        <p14:creationId xmlns:p14="http://schemas.microsoft.com/office/powerpoint/2010/main" val="699802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7BC32228-5077-C846-85E3-CEE72F1425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2355934"/>
              </p:ext>
            </p:extLst>
          </p:nvPr>
        </p:nvGraphicFramePr>
        <p:xfrm>
          <a:off x="1501775" y="313018"/>
          <a:ext cx="9188450" cy="2918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EE45272B-A7D9-4247-9CD2-321C4B7BCB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1549204"/>
              </p:ext>
            </p:extLst>
          </p:nvPr>
        </p:nvGraphicFramePr>
        <p:xfrm>
          <a:off x="1501775" y="3563472"/>
          <a:ext cx="9273801" cy="2918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47298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98BACA2-3D5B-0F4B-A05B-ABBA4EDB7AC0}"/>
              </a:ext>
            </a:extLst>
          </p:cNvPr>
          <p:cNvSpPr txBox="1">
            <a:spLocks/>
          </p:cNvSpPr>
          <p:nvPr/>
        </p:nvSpPr>
        <p:spPr>
          <a:xfrm>
            <a:off x="5638027" y="2553073"/>
            <a:ext cx="5783008" cy="916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  <a:latin typeface="HelveticaNeueLT Pro 57 Cn" panose="020B0506030502030204" pitchFamily="34" charset="77"/>
              </a:rPr>
              <a:t>LESSONS LEARNED: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63A71A-4216-1549-BE77-AC906D7A6586}"/>
              </a:ext>
            </a:extLst>
          </p:cNvPr>
          <p:cNvSpPr txBox="1">
            <a:spLocks/>
          </p:cNvSpPr>
          <p:nvPr/>
        </p:nvSpPr>
        <p:spPr>
          <a:xfrm>
            <a:off x="2509345" y="3011207"/>
            <a:ext cx="9637832" cy="9162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WHEN LIFE </a:t>
            </a:r>
            <a:r>
              <a:rPr lang="en-US" dirty="0">
                <a:solidFill>
                  <a:srgbClr val="C00000"/>
                </a:solidFill>
              </a:rPr>
              <a:t>FORBIDS YOU FROM COMPUTING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1DE61A-52A9-5E45-985D-1E830A17F57A}"/>
              </a:ext>
            </a:extLst>
          </p:cNvPr>
          <p:cNvSpPr txBox="1">
            <a:spLocks/>
          </p:cNvSpPr>
          <p:nvPr/>
        </p:nvSpPr>
        <p:spPr>
          <a:xfrm>
            <a:off x="2509345" y="3386211"/>
            <a:ext cx="9637832" cy="9162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SPARK JOY WITH A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NEWER, WEIRDER COMPUTER</a:t>
            </a:r>
          </a:p>
        </p:txBody>
      </p:sp>
    </p:spTree>
    <p:extLst>
      <p:ext uri="{BB962C8B-B14F-4D97-AF65-F5344CB8AC3E}">
        <p14:creationId xmlns:p14="http://schemas.microsoft.com/office/powerpoint/2010/main" val="3586384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A82D51-71CE-DD44-A9DC-EE681E19C234}"/>
              </a:ext>
            </a:extLst>
          </p:cNvPr>
          <p:cNvSpPr txBox="1">
            <a:spLocks/>
          </p:cNvSpPr>
          <p:nvPr/>
        </p:nvSpPr>
        <p:spPr>
          <a:xfrm>
            <a:off x="1618150" y="2970865"/>
            <a:ext cx="8955699" cy="916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HelveticaNeueLT Pro 57 Cn" panose="020B0506030502030204" pitchFamily="34" charset="77"/>
              </a:rPr>
              <a:t>[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HelveticaNeueLT Pro 57 Cn" panose="020B0506030502030204" pitchFamily="34" charset="77"/>
              </a:rPr>
              <a:t>QUESTIONS</a:t>
            </a:r>
            <a:r>
              <a:rPr lang="en-US" sz="6000" b="1" dirty="0">
                <a:solidFill>
                  <a:schemeClr val="accent3">
                    <a:lumMod val="75000"/>
                  </a:schemeClr>
                </a:solidFill>
                <a:latin typeface="HelveticaNeueLT Pro 57 Cn" panose="020B0506030502030204" pitchFamily="34" charset="77"/>
              </a:rPr>
              <a:t>&amp;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HelveticaNeueLT Pro 57 Cn" panose="020B0506030502030204" pitchFamily="34" charset="77"/>
              </a:rPr>
              <a:t>ANSWERS</a:t>
            </a:r>
            <a:r>
              <a:rPr lang="en-US" b="1" dirty="0">
                <a:solidFill>
                  <a:schemeClr val="bg1"/>
                </a:solidFill>
                <a:latin typeface="HelveticaNeueLT Pro 57 Cn" panose="020B0506030502030204" pitchFamily="34" charset="7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29565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98BACA2-3D5B-0F4B-A05B-ABBA4EDB7AC0}"/>
              </a:ext>
            </a:extLst>
          </p:cNvPr>
          <p:cNvSpPr txBox="1">
            <a:spLocks/>
          </p:cNvSpPr>
          <p:nvPr/>
        </p:nvSpPr>
        <p:spPr>
          <a:xfrm>
            <a:off x="5638027" y="2553073"/>
            <a:ext cx="5783008" cy="916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  <a:latin typeface="HelveticaNeueLT Pro 57 Cn" panose="020B0506030502030204" pitchFamily="34" charset="77"/>
              </a:rPr>
              <a:t>TODAY’S EXAMPLE: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63A71A-4216-1549-BE77-AC906D7A6586}"/>
              </a:ext>
            </a:extLst>
          </p:cNvPr>
          <p:cNvSpPr txBox="1">
            <a:spLocks/>
          </p:cNvSpPr>
          <p:nvPr/>
        </p:nvSpPr>
        <p:spPr>
          <a:xfrm>
            <a:off x="2509345" y="3011207"/>
            <a:ext cx="9637832" cy="916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JOY FROM </a:t>
            </a:r>
            <a:r>
              <a:rPr lang="en-US" dirty="0">
                <a:solidFill>
                  <a:schemeClr val="accent3"/>
                </a:solidFill>
              </a:rPr>
              <a:t>NON-FORBIDDEN</a:t>
            </a:r>
            <a:r>
              <a:rPr lang="en-US" dirty="0">
                <a:solidFill>
                  <a:schemeClr val="bg1"/>
                </a:solidFill>
              </a:rPr>
              <a:t> COMPUTING</a:t>
            </a:r>
          </a:p>
        </p:txBody>
      </p:sp>
    </p:spTree>
    <p:extLst>
      <p:ext uri="{BB962C8B-B14F-4D97-AF65-F5344CB8AC3E}">
        <p14:creationId xmlns:p14="http://schemas.microsoft.com/office/powerpoint/2010/main" val="61574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D01159-FBA6-1F48-80A0-F28B5C27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790" y="-17931"/>
            <a:ext cx="12287300" cy="55670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BF0C4B0-9B38-D945-AB71-80EC2D0BDECA}"/>
              </a:ext>
            </a:extLst>
          </p:cNvPr>
          <p:cNvSpPr txBox="1"/>
          <p:nvPr/>
        </p:nvSpPr>
        <p:spPr>
          <a:xfrm>
            <a:off x="5436658" y="3850381"/>
            <a:ext cx="6369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HelveticaNeueLT Pro 67 MdCn" panose="020B0604020202020204" pitchFamily="34" charset="77"/>
              </a:rPr>
              <a:t>UTM: virtual machines for iOS</a:t>
            </a:r>
          </a:p>
          <a:p>
            <a:endParaRPr lang="en-US" sz="2800" dirty="0">
              <a:solidFill>
                <a:schemeClr val="tx2">
                  <a:lumMod val="10000"/>
                </a:schemeClr>
              </a:solidFill>
              <a:latin typeface="HelveticaNeueLT Pro 57 Cn" panose="020B0506030502030204" pitchFamily="34" charset="77"/>
            </a:endParaRPr>
          </a:p>
          <a:p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HelveticaNeueLT Pro 57 Cn" panose="020B0506030502030204" pitchFamily="34" charset="77"/>
              </a:rPr>
              <a:t>a speedy QEMU-based full-machine emulator</a:t>
            </a:r>
          </a:p>
          <a:p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HelveticaNeueLT Pro 57 Cn" panose="020B0506030502030204" pitchFamily="34" charset="77"/>
              </a:rPr>
              <a:t>for Apple devices </a:t>
            </a:r>
            <a:endParaRPr lang="en-US" sz="3600" dirty="0">
              <a:solidFill>
                <a:schemeClr val="tx2">
                  <a:lumMod val="10000"/>
                </a:schemeClr>
              </a:solidFill>
              <a:latin typeface="HelveticaNeueLT Pro 57 Cn" panose="020B0506030502030204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D998C4-BAAD-6043-9F7E-76C620D5397C}"/>
              </a:ext>
            </a:extLst>
          </p:cNvPr>
          <p:cNvSpPr txBox="1"/>
          <p:nvPr/>
        </p:nvSpPr>
        <p:spPr>
          <a:xfrm>
            <a:off x="92765" y="6488668"/>
            <a:ext cx="201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source: 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getutm.app</a:t>
            </a:r>
            <a:endParaRPr lang="en-US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63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D01159-FBA6-1F48-80A0-F28B5C27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790" y="-17931"/>
            <a:ext cx="12287300" cy="55670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BF0C4B0-9B38-D945-AB71-80EC2D0BDECA}"/>
              </a:ext>
            </a:extLst>
          </p:cNvPr>
          <p:cNvSpPr txBox="1"/>
          <p:nvPr/>
        </p:nvSpPr>
        <p:spPr>
          <a:xfrm>
            <a:off x="5436658" y="3850381"/>
            <a:ext cx="6369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HelveticaNeueLT Pro 67 MdCn" panose="020B0604020202020204" pitchFamily="34" charset="77"/>
              </a:rPr>
              <a:t>UTM: virtual machines for iOS</a:t>
            </a:r>
          </a:p>
          <a:p>
            <a:endParaRPr lang="en-US" sz="2800" dirty="0">
              <a:solidFill>
                <a:schemeClr val="tx2">
                  <a:lumMod val="10000"/>
                </a:schemeClr>
              </a:solidFill>
              <a:latin typeface="HelveticaNeueLT Pro 57 Cn" panose="020B0506030502030204" pitchFamily="34" charset="77"/>
            </a:endParaRPr>
          </a:p>
          <a:p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HelveticaNeueLT Pro 57 Cn" panose="020B0506030502030204" pitchFamily="34" charset="77"/>
              </a:rPr>
              <a:t>a speedy QEMU-based full-machine emulator</a:t>
            </a:r>
          </a:p>
          <a:p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HelveticaNeueLT Pro 57 Cn" panose="020B0506030502030204" pitchFamily="34" charset="77"/>
              </a:rPr>
              <a:t>for Apple devices </a:t>
            </a:r>
            <a:r>
              <a:rPr lang="en-US" sz="2800" dirty="0">
                <a:solidFill>
                  <a:schemeClr val="accent5"/>
                </a:solidFill>
                <a:latin typeface="HelveticaNeueLT Pro 57 Cn" panose="020B0506030502030204" pitchFamily="34" charset="77"/>
              </a:rPr>
              <a:t>running older versions of iOS </a:t>
            </a:r>
            <a:endParaRPr lang="en-US" sz="3600" dirty="0">
              <a:solidFill>
                <a:schemeClr val="accent5"/>
              </a:solidFill>
              <a:latin typeface="HelveticaNeueLT Pro 57 Cn" panose="020B0506030502030204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3076D-CAF2-FA45-8F4B-723D632146FA}"/>
              </a:ext>
            </a:extLst>
          </p:cNvPr>
          <p:cNvSpPr txBox="1"/>
          <p:nvPr/>
        </p:nvSpPr>
        <p:spPr>
          <a:xfrm>
            <a:off x="92765" y="6488668"/>
            <a:ext cx="201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source: 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getutm.app</a:t>
            </a:r>
            <a:endParaRPr lang="en-US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82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5DCC8D-E4F2-8A41-B36A-47F5367D6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52" y="284256"/>
            <a:ext cx="9906347" cy="49643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218CD0-0207-1144-8A6E-E03F235AA6EF}"/>
              </a:ext>
            </a:extLst>
          </p:cNvPr>
          <p:cNvSpPr txBox="1"/>
          <p:nvPr/>
        </p:nvSpPr>
        <p:spPr>
          <a:xfrm>
            <a:off x="10157013" y="4337534"/>
            <a:ext cx="1069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😢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A71ED8-00B4-5B46-AB55-D2DFF1A73BBD}"/>
              </a:ext>
            </a:extLst>
          </p:cNvPr>
          <p:cNvSpPr txBox="1">
            <a:spLocks/>
          </p:cNvSpPr>
          <p:nvPr/>
        </p:nvSpPr>
        <p:spPr>
          <a:xfrm>
            <a:off x="550189" y="5452220"/>
            <a:ext cx="10141784" cy="916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STATUS: </a:t>
            </a:r>
            <a:r>
              <a:rPr lang="en-US" dirty="0">
                <a:solidFill>
                  <a:srgbClr val="C00000"/>
                </a:solidFill>
              </a:rPr>
              <a:t>COMPUTATIONALLY FORBIDDEN</a:t>
            </a:r>
          </a:p>
        </p:txBody>
      </p:sp>
    </p:spTree>
    <p:extLst>
      <p:ext uri="{BB962C8B-B14F-4D97-AF65-F5344CB8AC3E}">
        <p14:creationId xmlns:p14="http://schemas.microsoft.com/office/powerpoint/2010/main" val="84647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98BACA2-3D5B-0F4B-A05B-ABBA4EDB7AC0}"/>
              </a:ext>
            </a:extLst>
          </p:cNvPr>
          <p:cNvSpPr txBox="1">
            <a:spLocks/>
          </p:cNvSpPr>
          <p:nvPr/>
        </p:nvSpPr>
        <p:spPr>
          <a:xfrm>
            <a:off x="312992" y="2553073"/>
            <a:ext cx="5783008" cy="916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HelveticaNeueLT Pro 57 Cn" panose="020B0506030502030204" pitchFamily="34" charset="77"/>
              </a:rPr>
              <a:t>SO: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63A71A-4216-1549-BE77-AC906D7A6586}"/>
              </a:ext>
            </a:extLst>
          </p:cNvPr>
          <p:cNvSpPr txBox="1">
            <a:spLocks/>
          </p:cNvSpPr>
          <p:nvPr/>
        </p:nvSpPr>
        <p:spPr>
          <a:xfrm>
            <a:off x="312992" y="3011207"/>
            <a:ext cx="9637832" cy="916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HOW DID THIS HAPPEN?</a:t>
            </a:r>
          </a:p>
        </p:txBody>
      </p:sp>
    </p:spTree>
    <p:extLst>
      <p:ext uri="{BB962C8B-B14F-4D97-AF65-F5344CB8AC3E}">
        <p14:creationId xmlns:p14="http://schemas.microsoft.com/office/powerpoint/2010/main" val="4193379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98BACA2-3D5B-0F4B-A05B-ABBA4EDB7AC0}"/>
              </a:ext>
            </a:extLst>
          </p:cNvPr>
          <p:cNvSpPr txBox="1">
            <a:spLocks/>
          </p:cNvSpPr>
          <p:nvPr/>
        </p:nvSpPr>
        <p:spPr>
          <a:xfrm>
            <a:off x="312992" y="2553073"/>
            <a:ext cx="5783008" cy="916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HelveticaNeueLT Pro 57 Cn" panose="020B0506030502030204" pitchFamily="34" charset="77"/>
              </a:rPr>
              <a:t>SO: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63A71A-4216-1549-BE77-AC906D7A6586}"/>
              </a:ext>
            </a:extLst>
          </p:cNvPr>
          <p:cNvSpPr txBox="1">
            <a:spLocks/>
          </p:cNvSpPr>
          <p:nvPr/>
        </p:nvSpPr>
        <p:spPr>
          <a:xfrm>
            <a:off x="312992" y="3011207"/>
            <a:ext cx="9637832" cy="916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all" baseline="0">
                <a:solidFill>
                  <a:schemeClr val="accent3">
                    <a:lumMod val="60000"/>
                    <a:lumOff val="40000"/>
                  </a:schemeClr>
                </a:solidFill>
                <a:latin typeface="HelveticaNeueLT Pro 67 MdCn" charset="0"/>
                <a:ea typeface="HelveticaNeueLT Pro 67 MdCn" charset="0"/>
                <a:cs typeface="HelveticaNeueLT Pro 67 MdCn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HOW DID THIS HAPPEN?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2CE399-4A0E-D248-8848-84931A2E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563"/>
            <a:ext cx="12192000" cy="57559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88C021-8909-0F41-98B1-C3C41C2208D5}"/>
              </a:ext>
            </a:extLst>
          </p:cNvPr>
          <p:cNvSpPr txBox="1"/>
          <p:nvPr/>
        </p:nvSpPr>
        <p:spPr>
          <a:xfrm>
            <a:off x="92765" y="6488668"/>
            <a:ext cx="181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source: 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qemu.org</a:t>
            </a:r>
            <a:endParaRPr lang="en-US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703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13615</TotalTime>
  <Words>1168</Words>
  <Application>Microsoft Macintosh PowerPoint</Application>
  <PresentationFormat>Widescreen</PresentationFormat>
  <Paragraphs>249</Paragraphs>
  <Slides>38</Slides>
  <Notes>38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Consolas</vt:lpstr>
      <vt:lpstr>HelveticaNeueLT Pro 57 Cn</vt:lpstr>
      <vt:lpstr>HelveticaNeueLT Pro 67 MdCn</vt:lpstr>
      <vt:lpstr>Office Theme</vt:lpstr>
      <vt:lpstr>THE JOY AND EXCITEMENT OF</vt:lpstr>
      <vt:lpstr>SO, WHO aM ‘I’?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Joy and Excitement of Forbidden Computing</dc:title>
  <dc:subject>!!con 2021</dc:subject>
  <dc:creator>Kate Temkin</dc:creator>
  <cp:keywords/>
  <dc:description/>
  <cp:lastModifiedBy>Kate Temkin</cp:lastModifiedBy>
  <cp:revision>259</cp:revision>
  <cp:lastPrinted>2018-03-09T15:57:53Z</cp:lastPrinted>
  <dcterms:created xsi:type="dcterms:W3CDTF">2017-12-26T23:51:09Z</dcterms:created>
  <dcterms:modified xsi:type="dcterms:W3CDTF">2021-05-22T22:50:53Z</dcterms:modified>
  <cp:category/>
</cp:coreProperties>
</file>